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7" r:id="rId2"/>
    <p:sldId id="258" r:id="rId3"/>
    <p:sldId id="259" r:id="rId4"/>
    <p:sldId id="262" r:id="rId5"/>
    <p:sldId id="264" r:id="rId6"/>
    <p:sldId id="260" r:id="rId7"/>
    <p:sldId id="265" r:id="rId8"/>
    <p:sldId id="261" r:id="rId9"/>
    <p:sldId id="270" r:id="rId10"/>
    <p:sldId id="277" r:id="rId11"/>
    <p:sldId id="276" r:id="rId12"/>
    <p:sldId id="275" r:id="rId13"/>
    <p:sldId id="274"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43" d="100"/>
          <a:sy n="143" d="100"/>
        </p:scale>
        <p:origin x="859"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4026AF-7D64-4DF9-B838-6CFD0FAACF0A}" type="datetimeFigureOut">
              <a:rPr lang="en-GB" smtClean="0"/>
              <a:t>24/09/2026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B7743B-EC4D-474A-BE4C-8A19C2373E3F}" type="slidenum">
              <a:rPr lang="en-GB" smtClean="0"/>
              <a:t>‹#›</a:t>
            </a:fld>
            <a:endParaRPr lang="en-GB"/>
          </a:p>
        </p:txBody>
      </p:sp>
    </p:spTree>
    <p:extLst>
      <p:ext uri="{BB962C8B-B14F-4D97-AF65-F5344CB8AC3E}">
        <p14:creationId xmlns:p14="http://schemas.microsoft.com/office/powerpoint/2010/main" val="3532675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B7743B-EC4D-474A-BE4C-8A19C2373E3F}" type="slidenum">
              <a:rPr lang="en-GB" smtClean="0"/>
              <a:t>11</a:t>
            </a:fld>
            <a:endParaRPr lang="en-GB"/>
          </a:p>
        </p:txBody>
      </p:sp>
    </p:spTree>
    <p:extLst>
      <p:ext uri="{BB962C8B-B14F-4D97-AF65-F5344CB8AC3E}">
        <p14:creationId xmlns:p14="http://schemas.microsoft.com/office/powerpoint/2010/main" val="4149083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B7743B-EC4D-474A-BE4C-8A19C2373E3F}" type="slidenum">
              <a:rPr lang="en-GB" smtClean="0"/>
              <a:t>12</a:t>
            </a:fld>
            <a:endParaRPr lang="en-GB"/>
          </a:p>
        </p:txBody>
      </p:sp>
    </p:spTree>
    <p:extLst>
      <p:ext uri="{BB962C8B-B14F-4D97-AF65-F5344CB8AC3E}">
        <p14:creationId xmlns:p14="http://schemas.microsoft.com/office/powerpoint/2010/main" val="420985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9/24/2026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646302466"/>
              </p:ext>
            </p:extLst>
          </p:nvPr>
        </p:nvGraphicFramePr>
        <p:xfrm>
          <a:off x="298297" y="1672070"/>
          <a:ext cx="5530128" cy="2527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cs typeface="Calibri" panose="020F0502020204030204" pitchFamily="34" charset="0"/>
                        </a:rPr>
                        <a:t>15 children (25%) were able to swim competently, confidently and proficiently over a distance of at least 25 metres. The cohort accessed swimming lessons in Year 3, with both classes attending consecutive morning sessions. This provided children with regular opportunities to develop their confidence and swimming ability.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The percentage achieving this outcome remains below expectations. Limited local swimming facilities prevented further lessons and top-up sessions. The data is based on Year 3 attainment and may not reflect pupils’ current ability. SLT will continue to monitor swimming provision.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32 children (52%) were able to use a range of strokes effectively, including front crawl, backstroke and breaststroke. This was the strongest of the three swimming outcomes, with over half of the cohort meeting the requirement following their swimming provision.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Although this was the strongest area, 48% of pupils did not meet the outcome. Limited local swimming facilities prevented additional lessons and targeted top-up sessions. Further practice of different strokes would support pupils in reaching the expected standard.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Children developed their understanding of water safety and safe self-rescue through lessons delivered by specialist local authority swimming instructors.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Only 2 pupils (3%) achieved the safe self-rescue outcome, making this the weakest area. Limited access to swimming facilities restricted further practice, making this a key priority for future swimming provision.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664183621"/>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Staff accessed CPD and development opportunities through Create Development.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Specialist support was provided by SYL Sports</a:t>
                      </a:r>
                      <a:r>
                        <a:rPr lang="en-GB" sz="700" baseline="0" dirty="0">
                          <a:latin typeface="Calibri" panose="020F0502020204030204" pitchFamily="34" charset="0"/>
                          <a:cs typeface="Calibri" panose="020F0502020204030204" pitchFamily="34" charset="0"/>
                        </a:rPr>
                        <a:t> through clubs. </a:t>
                      </a:r>
                      <a:endParaRPr lang="en-GB" sz="700" dirty="0">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Training and support improved staff confidence, subject knowledge and the quality of PE delivery.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Specialist provision in gymnastics, dance and sports clubs supported staff development.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Further work is needed to ensure staff confidence and subject knowledge are consistent across all areas of PE.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CPD should be more closely linked to individual staff needs and areas identified through monitoring.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Staff need more opportunities to observe specialist teaching and apply this learning within their own PE lessons.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Pupil engagement in physical activity has increased through a wider range of opportunities, including the cycle track, active breakfast clubs, after-school clubs and targeted interventions.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The cycle track is used regularly and has had a positive impact on behaviour, engagement and motivation.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After-school clubs have continued to grow, with pupils attending consistently.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Targeted interventions in Reception and Year 1 have supported the development of balance and movement skills.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Further work is needed to identify and engage pupils who are less active or do not regularly attend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Participation data should be monitored more closely to identify key groups, including pupils with SEND, girls and disadvantaged pupils.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Further opportunities for regular physical activity throughout the school day should be explored.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745817401"/>
              </p:ext>
            </p:extLst>
          </p:nvPr>
        </p:nvGraphicFramePr>
        <p:xfrm>
          <a:off x="304799" y="633397"/>
          <a:ext cx="5530128" cy="35661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The profile of PE and sport has been raised through Sports Day, intra-school competitions, clubs and Exceed Trust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Pupils’ sporting achievements are celebrated.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Increased participation in PE and sport has supported wider outcomes, including improved motivation, concentration, behaviour and readiness to learn.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Further develop how sporting achievements and opportunities are shared and celebrated across the wider school community.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Use pupil voice more regularly to understand attitudes towards PE and identify ways to increase engagement.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Develop pupil leadership roles within PE, sport and active play.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Pupils have accessed a broad range of sporting opportunities through PE lessons, clubs, taster sessions, provision, the cycle track and competitions.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Specialist gymnastics and dance sessions have provided additional opportunities for pupils to develop new skills.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Transport has been provided for</a:t>
                      </a:r>
                      <a:r>
                        <a:rPr lang="en-GB" sz="700" baseline="0" dirty="0">
                          <a:latin typeface="Calibri" panose="020F0502020204030204" pitchFamily="34" charset="0"/>
                          <a:cs typeface="Calibri" panose="020F0502020204030204" pitchFamily="34" charset="0"/>
                        </a:rPr>
                        <a:t> tournaments.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Monitor participation more closely to ensure equal access for boys and girls and key groups, including pupils with SEND and disadvantaged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Further develop the range of activities to reflect the interests and backgrounds of the school community.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Use pupil voice and participation data to inform the planning of future clubs and sporting opportunities.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Participation has increased through intra-school competitions, tournaments and Exceed Trust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More pupils have represented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Competitions have developed pupils’ confidence, teamwork, resilience and positive attitudes towards sport.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Sports Day has provided all pupils with opportunities to compete.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Increase opportunities for pupils to take part in external competitions.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Monitor participation to ensure a wider range of pupils can represent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Strengthen links with local schools, clubs and sporting organisations to provide further competitive opportunities.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894299648"/>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panose="020F0502020204030204" pitchFamily="34" charset="0"/>
                          <a:cs typeface="Calibri" panose="020F0502020204030204" pitchFamily="34" charset="0"/>
                        </a:rPr>
                        <a:t>17</a:t>
                      </a:r>
                      <a:r>
                        <a:rPr lang="en-US" sz="700" b="0" baseline="0" dirty="0">
                          <a:solidFill>
                            <a:schemeClr val="accent1">
                              <a:lumMod val="75000"/>
                            </a:schemeClr>
                          </a:solidFill>
                          <a:latin typeface="Calibri" panose="020F0502020204030204" pitchFamily="34" charset="0"/>
                          <a:cs typeface="Calibri" panose="020F0502020204030204" pitchFamily="34" charset="0"/>
                        </a:rPr>
                        <a:t> children - </a:t>
                      </a:r>
                      <a:r>
                        <a:rPr lang="en-US" sz="700" b="0" dirty="0">
                          <a:solidFill>
                            <a:schemeClr val="accent1">
                              <a:lumMod val="75000"/>
                            </a:schemeClr>
                          </a:solidFill>
                          <a:latin typeface="Calibri" panose="020F0502020204030204" pitchFamily="34" charset="0"/>
                          <a:cs typeface="Calibri" panose="020F0502020204030204" pitchFamily="34" charset="0"/>
                        </a:rPr>
                        <a:t>28% of pupils could swim 25m.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panose="020F0502020204030204" pitchFamily="34" charset="0"/>
                          <a:cs typeface="Calibri" panose="020F0502020204030204" pitchFamily="34" charset="0"/>
                        </a:rPr>
                        <a:t>32</a:t>
                      </a:r>
                      <a:r>
                        <a:rPr lang="en-US" sz="700" b="0" baseline="0" dirty="0">
                          <a:solidFill>
                            <a:schemeClr val="accent1">
                              <a:lumMod val="75000"/>
                            </a:schemeClr>
                          </a:solidFill>
                          <a:latin typeface="Calibri" panose="020F0502020204030204" pitchFamily="34" charset="0"/>
                          <a:cs typeface="Calibri" panose="020F0502020204030204" pitchFamily="34" charset="0"/>
                        </a:rPr>
                        <a:t> children - 52</a:t>
                      </a:r>
                      <a:r>
                        <a:rPr lang="en-US" sz="700" b="0" dirty="0">
                          <a:solidFill>
                            <a:schemeClr val="accent1">
                              <a:lumMod val="75000"/>
                            </a:schemeClr>
                          </a:solidFill>
                          <a:latin typeface="Calibri" panose="020F0502020204030204" pitchFamily="34" charset="0"/>
                          <a:cs typeface="Calibri" panose="020F0502020204030204" pitchFamily="34" charset="0"/>
                        </a:rPr>
                        <a:t>% of pupils could use a range of strokes effectively.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panose="020F0502020204030204" pitchFamily="34" charset="0"/>
                          <a:cs typeface="Calibri" panose="020F0502020204030204" pitchFamily="34" charset="0"/>
                        </a:rPr>
                        <a:t>2 children</a:t>
                      </a:r>
                      <a:r>
                        <a:rPr lang="en-US" sz="700" b="0" baseline="0" dirty="0">
                          <a:solidFill>
                            <a:schemeClr val="accent1">
                              <a:lumMod val="75000"/>
                            </a:schemeClr>
                          </a:solidFill>
                          <a:latin typeface="Calibri" panose="020F0502020204030204" pitchFamily="34" charset="0"/>
                          <a:cs typeface="Calibri" panose="020F0502020204030204" pitchFamily="34" charset="0"/>
                        </a:rPr>
                        <a:t> - </a:t>
                      </a:r>
                      <a:r>
                        <a:rPr lang="en-US" sz="700" b="0" dirty="0">
                          <a:solidFill>
                            <a:schemeClr val="accent1">
                              <a:lumMod val="75000"/>
                            </a:schemeClr>
                          </a:solidFill>
                          <a:latin typeface="Calibri" panose="020F0502020204030204" pitchFamily="34" charset="0"/>
                          <a:cs typeface="Calibri" panose="020F0502020204030204" pitchFamily="34" charset="0"/>
                        </a:rPr>
                        <a:t>3% of pupils could perform a safe self rescues.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4125881736"/>
              </p:ext>
            </p:extLst>
          </p:nvPr>
        </p:nvGraphicFramePr>
        <p:xfrm>
          <a:off x="197588" y="684701"/>
          <a:ext cx="5724635" cy="3469657"/>
        </p:xfrm>
        <a:graphic>
          <a:graphicData uri="http://schemas.openxmlformats.org/drawingml/2006/table">
            <a:tbl>
              <a:tblPr firstRow="1" bandRow="1">
                <a:tableStyleId>{5C22544A-7EE6-4342-B048-85BDC9FD1C3A}</a:tableStyleId>
              </a:tblPr>
              <a:tblGrid>
                <a:gridCol w="1191597">
                  <a:extLst>
                    <a:ext uri="{9D8B030D-6E8A-4147-A177-3AD203B41FA5}">
                      <a16:colId xmlns:a16="http://schemas.microsoft.com/office/drawing/2014/main" val="1397519339"/>
                    </a:ext>
                  </a:extLst>
                </a:gridCol>
                <a:gridCol w="1869830">
                  <a:extLst>
                    <a:ext uri="{9D8B030D-6E8A-4147-A177-3AD203B41FA5}">
                      <a16:colId xmlns:a16="http://schemas.microsoft.com/office/drawing/2014/main" val="279180329"/>
                    </a:ext>
                  </a:extLst>
                </a:gridCol>
                <a:gridCol w="838200">
                  <a:extLst>
                    <a:ext uri="{9D8B030D-6E8A-4147-A177-3AD203B41FA5}">
                      <a16:colId xmlns:a16="http://schemas.microsoft.com/office/drawing/2014/main" val="1419483341"/>
                    </a:ext>
                  </a:extLst>
                </a:gridCol>
                <a:gridCol w="1825008">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59483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Further develop staff confidence and subject knowledge in teaching high-quality PE.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Staff have benefited from Create Development CPD and specialist support.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The next step is to ensure consistent staff confidence and high-quality PE delivery across all year groups.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1 – Increasing confidence, knowledge and skills of staff</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Staff accessed online CPD and specialist support.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Use monitoring and staff feedback to inform future CPD.</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7695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Increase regular physical activity and engagement for all pupils, particularly less-active groups.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Identify less active pupils and provide suitable opportunities to increase their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Break and lunchtime opportunities for games, play and motor skills.</a:t>
                      </a:r>
                      <a:r>
                        <a:rPr lang="en-GB" sz="600" baseline="0" dirty="0">
                          <a:latin typeface="Calibri" panose="020F0502020204030204" pitchFamily="34" charset="0"/>
                          <a:cs typeface="Calibri" panose="020F0502020204030204" pitchFamily="34" charset="0"/>
                        </a:rPr>
                        <a:t>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2 – Increasing engagement of all pupils in regular physical activity and sport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The cycle track is used regularly, with pupils attending after-school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Breakfast clubs and targeted interventions provide further opportunities for physical activity.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Use participation data and pupil voice to engage less active pupils.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Further raise the profile of PE and sport through celebration, pupil voice and leadership opportunities.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PE and sport have a positive profile across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Further develop pupil leadership and consistently celebrate sporting achievements to build confidence.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3 – Raising the profile of PE and sport across the school</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Sports Day, competitions, tournaments and Exceed Trust events celebrate participation and success.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Use pupil voice, participation data and leadership roles to measure impact.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58779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Broaden the range of sports and activities available and ensure equal access for all groups.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Provide pupils with opportunities to experience a wide range of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Ensure provision reflects pupil interests and provides equal access for girls, boys, pupils with SEND and disadvantaged pupils.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4 – Offering a broader and more equal experience of sports and physical activities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Pupils access a wide range of clubs, specialist activities and competitions.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Use participation data and pupil voice to inform future provision.</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Increase opportunities for a wider range of pupils to participate in competitive sport.</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Increase opportunities for pupils to experience competitive sport and represent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Use competition to develop teamwork, confidence and resilience.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5 – 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Pupils participate in competitions, tournaments, Sports Day and Exceed Trust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cs typeface="Calibri" panose="020F0502020204030204" pitchFamily="34" charset="0"/>
                        </a:rPr>
                        <a:t>Monitor participation to ensure more pupils can compete and represent the school.</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430887"/>
          </a:xfrm>
          <a:prstGeom prst="rect">
            <a:avLst/>
          </a:prstGeom>
          <a:noFill/>
        </p:spPr>
        <p:txBody>
          <a:bodyPr wrap="square" rtlCol="0">
            <a:spAutoFit/>
          </a:bodyPr>
          <a:lstStyle/>
          <a:p>
            <a:r>
              <a:rPr lang="en-GB" sz="1100" b="1" dirty="0">
                <a:latin typeface="Calibri" panose="020F0502020204030204" pitchFamily="34" charset="0"/>
                <a:cs typeface="Calibri" panose="020F0502020204030204" pitchFamily="34" charset="0"/>
              </a:rPr>
              <a:t>Objective 1 – Increase confidence, knowledge and skills of all staff in teaching PE and sporting activities</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103088578"/>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Improve staff confidence, knowledge and skills in delivering and adapting high-quality PE.</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Provide targeted CPD.</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Provide additional support for ECTs and new staff through specialist modelling, team teaching and mentoring.</a:t>
                      </a:r>
                    </a:p>
                    <a:p>
                      <a:pPr marL="171450" indent="-171450" algn="l">
                        <a:lnSpc>
                          <a:spcPct val="100000"/>
                        </a:lnSpc>
                        <a:buFont typeface="Arial" panose="020B0604020202020204" pitchFamily="34" charset="0"/>
                        <a:buChar cha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Continue Real PE to support planning, progression and delivery.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gymnastics and dance CPD.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targeted CPD and mentoring for ECTs and new staff.</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Use specialist coaches to model high-quality teaching, including cycling in EYFS.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Purchase balance bikes, helmets and iPads to support PE delivery and assessment.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voice and monitoring to identify CPD need.</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staff confidence and subject knowledge in PE.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Confident use of the PE scheme and resources.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Improved confidence among ECTs and new staff.</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Consistently well-structured, inclusive and adapted PE lessons.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pupil engagement and active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independently applying learning from CPD and specialist modelling.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Surveys and staff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Subject</a:t>
                      </a:r>
                      <a:r>
                        <a:rPr lang="en-GB" sz="600" baseline="0" dirty="0">
                          <a:solidFill>
                            <a:schemeClr val="tx1"/>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evaluations.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PE learning walks, lesson observations.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and examples of SEND adaptations.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ECT and new staff feedback.</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PE lead monitoring.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have accessed CPD online/virtually.</a:t>
                      </a:r>
                      <a:r>
                        <a:rPr lang="en-GB" sz="600" baseline="0" dirty="0">
                          <a:solidFill>
                            <a:schemeClr val="tx1"/>
                          </a:solidFill>
                          <a:latin typeface="Calibri" panose="020F0502020204030204" pitchFamily="34" charset="0"/>
                          <a:cs typeface="Calibri" panose="020F0502020204030204" pitchFamily="34" charset="0"/>
                        </a:rPr>
                        <a:t> </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SYL Sports</a:t>
                      </a:r>
                      <a:r>
                        <a:rPr lang="en-GB" sz="600" baseline="0" dirty="0">
                          <a:solidFill>
                            <a:schemeClr val="tx1"/>
                          </a:solidFill>
                          <a:latin typeface="Calibri" panose="020F0502020204030204" pitchFamily="34" charset="0"/>
                          <a:cs typeface="Calibri" panose="020F0502020204030204" pitchFamily="34" charset="0"/>
                        </a:rPr>
                        <a:t> clubs and external specialists.</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Jasmine Active and Real PE platform</a:t>
                      </a:r>
                      <a:r>
                        <a:rPr lang="en-GB" sz="600" baseline="0" dirty="0">
                          <a:solidFill>
                            <a:schemeClr val="tx1"/>
                          </a:solidFill>
                          <a:latin typeface="Calibri" panose="020F0502020204030204" pitchFamily="34" charset="0"/>
                          <a:cs typeface="Calibri" panose="020F0502020204030204" pitchFamily="34" charset="0"/>
                        </a:rPr>
                        <a:t> used.</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Specialist gymnastics, dance and targeted provision have developed pupil skills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confidence has improved.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voice and monitoring will identify priorities for further development.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Team teaching, CPD and specialist modelling develop skills that staff can apply independently.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Jasmine Active and Real PE provide a consistent structure for planning and progression.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CPD resources and effective practice can be shared with ECTs and new staff.</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EYFS staff can continue early cycling provision following specialist modelling.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Monitoring, staff voice and ongoing support will ensure future CPD meets identified needs.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End-of-year staff confidence survey compared with baseline findings.</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CPD evaluations and staff feedback following specialist support.</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Learning walks, lesson observations and planning monitoring.</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ECT and new staff feedback.</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Pupil voice.</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Evidence of improved adaptations and inclusive practice.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CPD – Gymnastics &amp; Dance CPD (£510)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a:t>
                      </a:r>
                      <a:r>
                        <a:rPr lang="en-GB" sz="600" baseline="0" dirty="0">
                          <a:solidFill>
                            <a:schemeClr val="tx1"/>
                          </a:solidFill>
                          <a:latin typeface="Calibri" panose="020F0502020204030204" pitchFamily="34" charset="0"/>
                          <a:cs typeface="Calibri" panose="020F0502020204030204" pitchFamily="34" charset="0"/>
                        </a:rPr>
                        <a:t>(£5670)</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 Specialist coaches (£750)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Real PE Membership (£695)</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Balance bikes &amp; helmets</a:t>
                      </a:r>
                      <a:r>
                        <a:rPr lang="en-GB" sz="600" baseline="0" dirty="0">
                          <a:solidFill>
                            <a:schemeClr val="tx1"/>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(£1100)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1" dirty="0">
                          <a:solidFill>
                            <a:schemeClr val="tx1"/>
                          </a:solidFill>
                          <a:latin typeface="Calibri" panose="020F0502020204030204" pitchFamily="34" charset="0"/>
                          <a:cs typeface="Calibri" panose="020F0502020204030204" pitchFamily="34" charset="0"/>
                        </a:rPr>
                        <a:t>Total - £8725</a:t>
                      </a: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430887"/>
          </a:xfrm>
          <a:prstGeom prst="rect">
            <a:avLst/>
          </a:prstGeom>
          <a:noFill/>
        </p:spPr>
        <p:txBody>
          <a:bodyPr wrap="square" rtlCol="0">
            <a:spAutoFit/>
          </a:bodyPr>
          <a:lstStyle/>
          <a:p>
            <a:r>
              <a:rPr lang="en-GB" sz="1100" b="1" dirty="0">
                <a:latin typeface="Calibri" panose="020F0502020204030204" pitchFamily="34" charset="0"/>
                <a:cs typeface="Calibri" panose="020F0502020204030204" pitchFamily="34" charset="0"/>
              </a:rPr>
              <a:t>Objective 2 – Increase engagement of all pupils in regular physical activity and sporting activities</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364857793"/>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Increase physical activity throughout the school day.</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Inclusive lunchtime play for less active pupils, girls and pupils with SEND.</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Develop pupil leadership</a:t>
                      </a:r>
                      <a:r>
                        <a:rPr lang="en-GB" sz="600" baseline="0" dirty="0">
                          <a:solidFill>
                            <a:schemeClr val="tx1"/>
                          </a:solidFill>
                          <a:latin typeface="Calibri" panose="020F0502020204030204" pitchFamily="34" charset="0"/>
                          <a:cs typeface="Calibri" panose="020F0502020204030204" pitchFamily="34" charset="0"/>
                        </a:rPr>
                        <a:t> in PE.</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Embed active play into everyday school life.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Maintain the cycle track and equipment.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Continue the active breakfast club.</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Embed OPAL to promote active, child-led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Lunchtime supervisors to support inclusive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varied, adapted activities and equipment.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Use pupil voice and participation data to engage less active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Club taster sessions with</a:t>
                      </a:r>
                      <a:r>
                        <a:rPr lang="en-GB" sz="600" baseline="0" dirty="0">
                          <a:solidFill>
                            <a:schemeClr val="tx1"/>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external providers.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participation, particularly among less active pupils and key groups.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 more active, inclusive and enjoyable playground.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Confident pupil leaders.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Active</a:t>
                      </a:r>
                      <a:r>
                        <a:rPr lang="en-GB" sz="600" baseline="0" dirty="0">
                          <a:solidFill>
                            <a:schemeClr val="tx1"/>
                          </a:solidFill>
                          <a:latin typeface="Calibri" panose="020F0502020204030204" pitchFamily="34" charset="0"/>
                          <a:cs typeface="Calibri" panose="020F0502020204030204" pitchFamily="34" charset="0"/>
                        </a:rPr>
                        <a:t> lunchtime supervisors.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ownership of activity.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Inclusive activities meeting the needs of girls and pupils with SEND.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Improved independence, social interaction, motivation and behaviour.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participation in breakfast and after-school clubs.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Baseline participation and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Daily Mile, cycle track and OPAL monitoring.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Observations of less active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Lunchtime</a:t>
                      </a:r>
                      <a:r>
                        <a:rPr lang="en-GB" sz="600" baseline="0" dirty="0">
                          <a:solidFill>
                            <a:schemeClr val="tx1"/>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supervisor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The cycle track being</a:t>
                      </a:r>
                      <a:r>
                        <a:rPr lang="en-GB" sz="600" baseline="0" dirty="0">
                          <a:solidFill>
                            <a:schemeClr val="tx1"/>
                          </a:solidFill>
                          <a:latin typeface="Calibri" panose="020F0502020204030204" pitchFamily="34" charset="0"/>
                          <a:cs typeface="Calibri" panose="020F0502020204030204" pitchFamily="34" charset="0"/>
                        </a:rPr>
                        <a:t> utilised.</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After-school club participation has increased.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has increased active, creative and independent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are actively</a:t>
                      </a:r>
                      <a:r>
                        <a:rPr lang="en-GB" sz="600" baseline="0" dirty="0">
                          <a:solidFill>
                            <a:schemeClr val="tx1"/>
                          </a:solidFill>
                          <a:latin typeface="Calibri" panose="020F0502020204030204" pitchFamily="34" charset="0"/>
                          <a:cs typeface="Calibri" panose="020F0502020204030204" pitchFamily="34" charset="0"/>
                        </a:rPr>
                        <a:t> involved at break/lunch.</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Less active girls remain a priority group.</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Embed OPAL through ongoing staff training and consistent routines.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Develop Play Leaders and PE Ambassadors.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ongoing training for lunchtime supervisors.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Adapt equipment and activities to meet pupil needs and interests.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Use pupil voice and participation data to inform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Involve pupils with SEND and less active girls in shaping activities</a:t>
                      </a:r>
                      <a:r>
                        <a:rPr lang="en-GB" sz="600" baseline="0" dirty="0">
                          <a:solidFill>
                            <a:schemeClr val="tx1"/>
                          </a:solidFill>
                          <a:latin typeface="Calibri" panose="020F0502020204030204" pitchFamily="34" charset="0"/>
                          <a:cs typeface="Calibri" panose="020F0502020204030204" pitchFamily="34" charset="0"/>
                        </a:rPr>
                        <a:t> and providing feedback.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Club and breakfast club attendance</a:t>
                      </a:r>
                      <a:r>
                        <a:rPr lang="en-GB" sz="600" baseline="0" dirty="0">
                          <a:solidFill>
                            <a:schemeClr val="tx1"/>
                          </a:solidFill>
                          <a:latin typeface="Calibri" panose="020F0502020204030204" pitchFamily="34" charset="0"/>
                          <a:cs typeface="Calibri" panose="020F0502020204030204" pitchFamily="34" charset="0"/>
                        </a:rPr>
                        <a:t> – with </a:t>
                      </a:r>
                      <a:r>
                        <a:rPr lang="en-GB" sz="600" dirty="0">
                          <a:solidFill>
                            <a:schemeClr val="tx1"/>
                          </a:solidFill>
                          <a:latin typeface="Calibri" panose="020F0502020204030204" pitchFamily="34" charset="0"/>
                          <a:cs typeface="Calibri" panose="020F0502020204030204" pitchFamily="34" charset="0"/>
                        </a:rPr>
                        <a:t>comparisons for key groups and less active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pupil voice, play audits and observations.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leader, staff and supervisor feedback.</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Behaviour and engagement.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Surveys on lunchtime activity, enjoyment and participation.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programme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Inclusive PE equipment and resources including outdoor equipment for playground and OPAL (£2468.08)</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Cycle track maintenance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Training for lunchtime supervisors (£450)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b="1"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1" dirty="0">
                          <a:solidFill>
                            <a:schemeClr val="tx1"/>
                          </a:solidFill>
                          <a:latin typeface="Calibri" panose="020F0502020204030204" pitchFamily="34" charset="0"/>
                          <a:cs typeface="Calibri" panose="020F0502020204030204" pitchFamily="34" charset="0"/>
                        </a:rPr>
                        <a:t>Total - £2918.08</a:t>
                      </a: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30887"/>
          </a:xfrm>
          <a:prstGeom prst="rect">
            <a:avLst/>
          </a:prstGeom>
          <a:noFill/>
        </p:spPr>
        <p:txBody>
          <a:bodyPr wrap="square" rtlCol="0">
            <a:spAutoFit/>
          </a:bodyPr>
          <a:lstStyle/>
          <a:p>
            <a:r>
              <a:rPr lang="en-GB" sz="1100" b="1" dirty="0">
                <a:latin typeface="Calibri" panose="020F0502020204030204" pitchFamily="34" charset="0"/>
                <a:cs typeface="Calibri" panose="020F0502020204030204" pitchFamily="34" charset="0"/>
              </a:rPr>
              <a:t>Objective 3 – Raise the profile of PE and sport across the school to support whole-school improvement</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4284080561"/>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Raise the profile of physical activity across school.</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Celebrate participation, effort and sporting achievement.</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Use physical activity to support wellbeing, behaviour, confidence and engagement.</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Increase pupil leadership and ownership.</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Use pupil voice to shape PE, sport and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Inclusive</a:t>
                      </a:r>
                      <a:r>
                        <a:rPr lang="en-GB" sz="600" baseline="0" dirty="0">
                          <a:solidFill>
                            <a:schemeClr val="tx1"/>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Sports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Daily</a:t>
                      </a:r>
                      <a:r>
                        <a:rPr lang="en-GB" sz="600" baseline="0" dirty="0">
                          <a:solidFill>
                            <a:schemeClr val="tx1"/>
                          </a:solidFill>
                          <a:latin typeface="Calibri" panose="020F0502020204030204" pitchFamily="34" charset="0"/>
                          <a:cs typeface="Calibri" panose="020F0502020204030204" pitchFamily="34" charset="0"/>
                        </a:rPr>
                        <a:t> mile being promoted.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Celebrate sporting participation and achievements across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Develop PE Ambassadors, Play Leaders and the PE Pupil Committee.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Use pupil voice to inform future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Organise in-school, Trust and external competitions.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Continue embedding OPAL to promote active, inclusive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 strong profile for physical activity across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pupil</a:t>
                      </a:r>
                      <a:r>
                        <a:rPr lang="en-GB" sz="600" baseline="0" dirty="0">
                          <a:solidFill>
                            <a:schemeClr val="tx1"/>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motivation and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leadership.</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shaping future clubs and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Improved wellbeing and behaviour through physical activity.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Greater awareness and celebration of sporting achievements.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Daily Mile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PE Pupil Committee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Celebrations.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Tournament and competition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observations and pupil feedback.</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Successful</a:t>
                      </a:r>
                      <a:r>
                        <a:rPr lang="en-GB" sz="600" baseline="0" dirty="0">
                          <a:solidFill>
                            <a:schemeClr val="tx1"/>
                          </a:solidFill>
                          <a:latin typeface="Calibri" panose="020F0502020204030204" pitchFamily="34" charset="0"/>
                          <a:cs typeface="Calibri" panose="020F0502020204030204" pitchFamily="34" charset="0"/>
                        </a:rPr>
                        <a:t> S</a:t>
                      </a:r>
                      <a:r>
                        <a:rPr lang="en-GB" sz="600" dirty="0">
                          <a:solidFill>
                            <a:schemeClr val="tx1"/>
                          </a:solidFill>
                          <a:latin typeface="Calibri" panose="020F0502020204030204" pitchFamily="34" charset="0"/>
                          <a:cs typeface="Calibri" panose="020F0502020204030204" pitchFamily="34" charset="0"/>
                        </a:rPr>
                        <a:t>ports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Exceed Trust events have increased.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Competitive sport has developed teamwork and engagement.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has raised the profile of active play and supported pupils’ wellbeing.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 will remain an annual whole-school event.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The Daily Mile and OPAL will remain part of whole-school physical activity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PE Ambassadors and Play Leaders will be trained each year.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The PE Pupil Committee will continue to inform future developments.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Intra-school competitions will continue.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Sporting achievements will continue to be celebrate.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 and Daily Mile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and PE Pupil Committee evaluation.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PE Ambassador and Play Leader feedback.</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Sporting achievements and celebrations.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Feedback on the wider impact of physical activity.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pupil and staff voice.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Celebration resources (£240)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Daily Mile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(equipment/resources allocation) (£190)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Achieved through activities and resources already funded under Objectives 2, 4 and 5.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1" dirty="0">
                          <a:solidFill>
                            <a:schemeClr val="tx1"/>
                          </a:solidFill>
                          <a:latin typeface="Calibri" panose="020F0502020204030204" pitchFamily="34" charset="0"/>
                          <a:cs typeface="Calibri" panose="020F0502020204030204" pitchFamily="34" charset="0"/>
                        </a:rPr>
                        <a:t>Total - £430</a:t>
                      </a:r>
                      <a:endParaRPr lang="en-US" sz="600" b="1"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30887"/>
          </a:xfrm>
          <a:prstGeom prst="rect">
            <a:avLst/>
          </a:prstGeom>
          <a:noFill/>
        </p:spPr>
        <p:txBody>
          <a:bodyPr wrap="square" rtlCol="0">
            <a:spAutoFit/>
          </a:bodyPr>
          <a:lstStyle/>
          <a:p>
            <a:r>
              <a:rPr lang="en-GB" sz="1100" b="1" dirty="0">
                <a:latin typeface="Calibri" panose="020F0502020204030204" pitchFamily="34" charset="0"/>
                <a:cs typeface="Calibri" panose="020F0502020204030204" pitchFamily="34" charset="0"/>
              </a:rPr>
              <a:t>Objective 4 – Offer a broader and more equal experience of sports and physical activities to all pupils</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286487729"/>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Broad and varied range of physical activity.</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Ensure equal access for boys, girls, less active pupils and pupils with SEND.</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Offer inclusive activities beyond traditional school sports.</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Use pupil interests and participation data to shape future provision.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Swimming lessons for Year 3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 activity through coaches and trained lunchtime staff.</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Offer a range of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Continue cycling and active travel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Deliver varied activities through specialist providers.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Support wellbeing through outdoor learning.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Embed OPAL for inclusive, child-led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Monitor participation by gender and key groups.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Pupils experience a wider range of physical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More pupils enjoy and participate in physical activity.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participation from less active pupils and pupils with SEND.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Equal access to opportunities for boys and girls.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Improved confidence and fundamental movement skills.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Positive pupil voice about the range of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Club registers.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Swimming assessment data.</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and club requests.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Cycling.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Learning Mentor records.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observations and play audits.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Targeted pupil case studies.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Wider activities have increased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Cycling and interventions have built skills and confidence.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Partnerships have broadened opportunities.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has increased active, inclusive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Data identifies groups needing further support.</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expertise will continue to develop.</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Lunchtime CPD will strengthen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Equipment will support future cohorts.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will shape future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Partnerships will be reviewed for impact.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Successful activities will be sustained.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will support inclusive play long term.</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End-of-year club participation data.</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Participation analysis.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Swimming and cycling participation data.</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Learning Mentor feedback.</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OPAL play audit findings.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Swimming lessons (school funded)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Extra-curricular clubs (£1680)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Bradford Bulls Foundation (£560)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Cycling provision (£315)</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Club resources and equipment (£1165.76)</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Taster sessions and clubs provision</a:t>
                      </a:r>
                      <a:r>
                        <a:rPr lang="en-GB" sz="600" baseline="0" dirty="0">
                          <a:solidFill>
                            <a:schemeClr val="tx1"/>
                          </a:solidFill>
                          <a:latin typeface="Calibri" panose="020F0502020204030204" pitchFamily="34" charset="0"/>
                          <a:cs typeface="Calibri" panose="020F0502020204030204" pitchFamily="34" charset="0"/>
                        </a:rPr>
                        <a:t> (£2301.82)</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1" dirty="0">
                          <a:solidFill>
                            <a:schemeClr val="tx1"/>
                          </a:solidFill>
                          <a:latin typeface="Calibri" panose="020F0502020204030204" pitchFamily="34" charset="0"/>
                          <a:cs typeface="Calibri" panose="020F0502020204030204" pitchFamily="34" charset="0"/>
                        </a:rPr>
                        <a:t>Total - £6022.58</a:t>
                      </a: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61610"/>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Objective 5 – Increase participation in competitive sport</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177699260"/>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Increase opportunities for competitive sport.</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Ensure a wider range of pupils can represent the school.</a:t>
                      </a:r>
                    </a:p>
                    <a:p>
                      <a:pPr marL="171450" indent="-171450" algn="l">
                        <a:lnSpc>
                          <a:spcPct val="100000"/>
                        </a:lnSpc>
                        <a:buFont typeface="Arial" panose="020B0604020202020204" pitchFamily="34" charset="0"/>
                        <a:buChar char="•"/>
                      </a:pPr>
                      <a:r>
                        <a:rPr lang="en-GB" sz="600" dirty="0">
                          <a:solidFill>
                            <a:schemeClr val="tx1"/>
                          </a:solidFill>
                          <a:latin typeface="Calibri" panose="020F0502020204030204" pitchFamily="34" charset="0"/>
                          <a:cs typeface="Calibri" panose="020F0502020204030204" pitchFamily="34" charset="0"/>
                        </a:rPr>
                        <a:t>Develop teamwork, resilience, confidence and fair play through inclusive, age-appropriate competition.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Annual competition calendar.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competitions across a range of sports.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Transport</a:t>
                      </a:r>
                      <a:r>
                        <a:rPr lang="en-GB" sz="600" baseline="0" dirty="0">
                          <a:solidFill>
                            <a:schemeClr val="tx1"/>
                          </a:solidFill>
                          <a:latin typeface="Calibri" panose="020F0502020204030204" pitchFamily="34" charset="0"/>
                          <a:cs typeface="Calibri" panose="020F0502020204030204" pitchFamily="34" charset="0"/>
                        </a:rPr>
                        <a:t> to events using own minibuses.</a:t>
                      </a: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 participation in Trust and inter-school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Track participation to ensure equal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participation in competitive sports.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More pupils have opportunities to represent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Improved teamwork, communication, resilience, confidence and fair play.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All pupils experience appropriate competition through intra-school activities and Sports Day.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Competition calendar.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Participation data.</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Intra-school, Trust and inter-school competition records.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Competitive opportunities have increased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More pupils have represented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Competition has developed confidence, teamwork and resilience.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 successfully</a:t>
                      </a:r>
                      <a:r>
                        <a:rPr lang="en-GB" sz="600" baseline="0" dirty="0">
                          <a:solidFill>
                            <a:schemeClr val="tx1"/>
                          </a:solidFill>
                          <a:latin typeface="Calibri" panose="020F0502020204030204" pitchFamily="34" charset="0"/>
                          <a:cs typeface="Calibri" panose="020F0502020204030204" pitchFamily="34" charset="0"/>
                        </a:rPr>
                        <a:t> completed.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Participation data will inform future opportunities.</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Participation registers will identify under-represented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Intra-school competition will become embedded in school life.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Trust and local partnerships will sustain competitive opportunities.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Participation will be monitored to ensure equal access.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End-of-year competition participation and comparisons across the year.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Participation analysis by year group and key groups.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Competition results, certificates and celebration records.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following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 Exceed Trust and inter-school competition records.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External school sports competitions (£2,505.26)</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Minibus fuel/transport to competitions (£150)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PE shirts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Medals, trophies and certificates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Sports Day equipment and resources (£350)</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Competition equipment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1" dirty="0">
                          <a:solidFill>
                            <a:schemeClr val="tx1"/>
                          </a:solidFill>
                          <a:latin typeface="Calibri" panose="020F0502020204030204" pitchFamily="34" charset="0"/>
                          <a:cs typeface="Calibri" panose="020F0502020204030204" pitchFamily="34" charset="0"/>
                        </a:rPr>
                        <a:t>Total - £3005.26</a:t>
                      </a: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327208895"/>
              </p:ext>
            </p:extLst>
          </p:nvPr>
        </p:nvGraphicFramePr>
        <p:xfrm>
          <a:off x="442520" y="607273"/>
          <a:ext cx="5278436" cy="2021840"/>
        </p:xfrm>
        <a:graphic>
          <a:graphicData uri="http://schemas.openxmlformats.org/drawingml/2006/table">
            <a:tbl>
              <a:tblPr firstRow="1" firstCol="1" lastRow="1" lastCol="1" bandRow="1" bandCol="1">
                <a:tableStyleId>{D7AC3CCA-C797-4891-BE02-D94E43425B78}</a:tableStyleId>
              </a:tblPr>
              <a:tblGrid>
                <a:gridCol w="1812113">
                  <a:extLst>
                    <a:ext uri="{9D8B030D-6E8A-4147-A177-3AD203B41FA5}">
                      <a16:colId xmlns:a16="http://schemas.microsoft.com/office/drawing/2014/main" val="42310027"/>
                    </a:ext>
                  </a:extLst>
                </a:gridCol>
                <a:gridCol w="3466323">
                  <a:extLst>
                    <a:ext uri="{9D8B030D-6E8A-4147-A177-3AD203B41FA5}">
                      <a16:colId xmlns:a16="http://schemas.microsoft.com/office/drawing/2014/main" val="3890254502"/>
                    </a:ext>
                  </a:extLst>
                </a:gridCol>
              </a:tblGrid>
              <a:tr h="155157">
                <a:tc>
                  <a:txBody>
                    <a:bodyPr/>
                    <a:lstStyle/>
                    <a:p>
                      <a:pPr marL="50800">
                        <a:lnSpc>
                          <a:spcPct val="100000"/>
                        </a:lnSpc>
                        <a:spcBef>
                          <a:spcPts val="65"/>
                        </a:spcBef>
                        <a:spcAft>
                          <a:spcPts val="0"/>
                        </a:spcAft>
                      </a:pPr>
                      <a:endParaRPr lang="en-US" sz="900" dirty="0">
                        <a:effectLst/>
                        <a:latin typeface="Calibri" panose="020F0502020204030204" pitchFamily="34" charset="0"/>
                        <a:cs typeface="Calibri" panose="020F0502020204030204" pitchFamily="34" charset="0"/>
                      </a:endParaRPr>
                    </a:p>
                    <a:p>
                      <a:pPr marL="50800">
                        <a:lnSpc>
                          <a:spcPct val="100000"/>
                        </a:lnSpc>
                        <a:spcBef>
                          <a:spcPts val="65"/>
                        </a:spcBef>
                        <a:spcAft>
                          <a:spcPts val="0"/>
                        </a:spcAft>
                      </a:pPr>
                      <a:r>
                        <a:rPr lang="en-US" sz="900" dirty="0">
                          <a:effectLst/>
                          <a:latin typeface="Calibri" panose="020F0502020204030204" pitchFamily="34" charset="0"/>
                          <a:cs typeface="Calibri" panose="020F0502020204030204" pitchFamily="34" charset="0"/>
                        </a:rPr>
                        <a:t>Head</a:t>
                      </a:r>
                      <a:r>
                        <a:rPr lang="en-US" sz="900" spc="-30" dirty="0">
                          <a:effectLst/>
                          <a:latin typeface="Calibri" panose="020F0502020204030204" pitchFamily="34" charset="0"/>
                          <a:cs typeface="Calibri" panose="020F0502020204030204" pitchFamily="34" charset="0"/>
                        </a:rPr>
                        <a:t> </a:t>
                      </a:r>
                      <a:r>
                        <a:rPr lang="en-US" sz="900" spc="-10" dirty="0">
                          <a:effectLst/>
                          <a:latin typeface="Calibri" panose="020F0502020204030204" pitchFamily="34" charset="0"/>
                          <a:cs typeface="Calibri" panose="020F0502020204030204" pitchFamily="34" charset="0"/>
                        </a:rPr>
                        <a:t>Teacher:</a:t>
                      </a:r>
                    </a:p>
                    <a:p>
                      <a:pPr marL="50800">
                        <a:lnSpc>
                          <a:spcPct val="100000"/>
                        </a:lnSpc>
                        <a:spcBef>
                          <a:spcPts val="65"/>
                        </a:spcBef>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tc>
                  <a:txBody>
                    <a:bodyPr/>
                    <a:lstStyle/>
                    <a:p>
                      <a:pPr marL="50800">
                        <a:lnSpc>
                          <a:spcPct val="100000"/>
                        </a:lnSpc>
                        <a:spcBef>
                          <a:spcPts val="65"/>
                        </a:spcBef>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marL="50800">
                        <a:lnSpc>
                          <a:spcPct val="100000"/>
                        </a:lnSpc>
                        <a:spcBef>
                          <a:spcPts val="65"/>
                        </a:spcBef>
                        <a:spcAft>
                          <a:spcPts val="0"/>
                        </a:spcAft>
                      </a:pPr>
                      <a:r>
                        <a:rPr lang="en-GB" sz="1000" dirty="0">
                          <a:effectLst/>
                          <a:latin typeface="Script MT Bold" panose="03040602040607080904" pitchFamily="66" charset="0"/>
                          <a:ea typeface="Calibri" panose="020F0502020204030204" pitchFamily="34" charset="0"/>
                          <a:cs typeface="Calibri" panose="020F0502020204030204" pitchFamily="34" charset="0"/>
                        </a:rPr>
                        <a:t>Saima Bahadur </a:t>
                      </a:r>
                    </a:p>
                  </a:txBody>
                  <a:tcPr marL="0" marR="0" marT="0" marB="0"/>
                </a:tc>
                <a:extLst>
                  <a:ext uri="{0D108BD9-81ED-4DB2-BD59-A6C34878D82A}">
                    <a16:rowId xmlns:a16="http://schemas.microsoft.com/office/drawing/2014/main" val="339168463"/>
                  </a:ext>
                </a:extLst>
              </a:tr>
              <a:tr h="235482">
                <a:tc>
                  <a:txBody>
                    <a:bodyPr/>
                    <a:lstStyle/>
                    <a:p>
                      <a:pPr marL="50800">
                        <a:lnSpc>
                          <a:spcPct val="100000"/>
                        </a:lnSpc>
                        <a:spcBef>
                          <a:spcPts val="65"/>
                        </a:spcBef>
                        <a:spcAft>
                          <a:spcPts val="0"/>
                        </a:spcAft>
                      </a:pPr>
                      <a:endParaRPr lang="en-US" sz="900" dirty="0">
                        <a:effectLst/>
                        <a:latin typeface="Calibri" panose="020F0502020204030204" pitchFamily="34" charset="0"/>
                        <a:cs typeface="Calibri" panose="020F0502020204030204" pitchFamily="34" charset="0"/>
                      </a:endParaRPr>
                    </a:p>
                    <a:p>
                      <a:pPr marL="50800">
                        <a:lnSpc>
                          <a:spcPct val="100000"/>
                        </a:lnSpc>
                        <a:spcBef>
                          <a:spcPts val="65"/>
                        </a:spcBef>
                        <a:spcAft>
                          <a:spcPts val="0"/>
                        </a:spcAft>
                      </a:pPr>
                      <a:r>
                        <a:rPr lang="en-US" sz="900" dirty="0">
                          <a:effectLst/>
                          <a:latin typeface="Calibri" panose="020F0502020204030204" pitchFamily="34" charset="0"/>
                          <a:cs typeface="Calibri" panose="020F0502020204030204" pitchFamily="34" charset="0"/>
                        </a:rPr>
                        <a:t>Subject</a:t>
                      </a:r>
                      <a:r>
                        <a:rPr lang="en-US" sz="900" spc="-40" dirty="0">
                          <a:effectLst/>
                          <a:latin typeface="Calibri" panose="020F0502020204030204" pitchFamily="34" charset="0"/>
                          <a:cs typeface="Calibri" panose="020F0502020204030204" pitchFamily="34" charset="0"/>
                        </a:rPr>
                        <a:t> </a:t>
                      </a:r>
                      <a:r>
                        <a:rPr lang="en-US" sz="900" dirty="0">
                          <a:effectLst/>
                          <a:latin typeface="Calibri" panose="020F0502020204030204" pitchFamily="34" charset="0"/>
                          <a:cs typeface="Calibri" panose="020F0502020204030204" pitchFamily="34" charset="0"/>
                        </a:rPr>
                        <a:t>Leader</a:t>
                      </a:r>
                      <a:r>
                        <a:rPr lang="en-US" sz="900" spc="-40" dirty="0">
                          <a:effectLst/>
                          <a:latin typeface="Calibri" panose="020F0502020204030204" pitchFamily="34" charset="0"/>
                          <a:cs typeface="Calibri" panose="020F0502020204030204" pitchFamily="34" charset="0"/>
                        </a:rPr>
                        <a:t> </a:t>
                      </a:r>
                      <a:r>
                        <a:rPr lang="en-US" sz="900" dirty="0">
                          <a:effectLst/>
                          <a:latin typeface="Calibri" panose="020F0502020204030204" pitchFamily="34" charset="0"/>
                          <a:cs typeface="Calibri" panose="020F0502020204030204" pitchFamily="34" charset="0"/>
                        </a:rPr>
                        <a:t>or</a:t>
                      </a:r>
                      <a:r>
                        <a:rPr lang="en-US" sz="900" spc="-40" dirty="0">
                          <a:effectLst/>
                          <a:latin typeface="Calibri" panose="020F0502020204030204" pitchFamily="34" charset="0"/>
                          <a:cs typeface="Calibri" panose="020F0502020204030204" pitchFamily="34" charset="0"/>
                        </a:rPr>
                        <a:t> </a:t>
                      </a:r>
                      <a:r>
                        <a:rPr lang="en-US" sz="900" dirty="0">
                          <a:effectLst/>
                          <a:latin typeface="Calibri" panose="020F0502020204030204" pitchFamily="34" charset="0"/>
                          <a:cs typeface="Calibri" panose="020F0502020204030204" pitchFamily="34" charset="0"/>
                        </a:rPr>
                        <a:t>the</a:t>
                      </a:r>
                      <a:r>
                        <a:rPr lang="en-US" sz="900" spc="-40" dirty="0">
                          <a:effectLst/>
                          <a:latin typeface="Calibri" panose="020F0502020204030204" pitchFamily="34" charset="0"/>
                          <a:cs typeface="Calibri" panose="020F0502020204030204" pitchFamily="34" charset="0"/>
                        </a:rPr>
                        <a:t> </a:t>
                      </a:r>
                      <a:r>
                        <a:rPr lang="en-US" sz="900" dirty="0">
                          <a:effectLst/>
                          <a:latin typeface="Calibri" panose="020F0502020204030204" pitchFamily="34" charset="0"/>
                          <a:cs typeface="Calibri" panose="020F0502020204030204" pitchFamily="34" charset="0"/>
                        </a:rPr>
                        <a:t>individual</a:t>
                      </a:r>
                      <a:r>
                        <a:rPr lang="en-US" sz="900" spc="-45" dirty="0">
                          <a:effectLst/>
                          <a:latin typeface="Calibri" panose="020F0502020204030204" pitchFamily="34" charset="0"/>
                          <a:cs typeface="Calibri" panose="020F0502020204030204" pitchFamily="34" charset="0"/>
                        </a:rPr>
                        <a:t> </a:t>
                      </a:r>
                      <a:r>
                        <a:rPr lang="en-US" sz="900" dirty="0">
                          <a:effectLst/>
                          <a:latin typeface="Calibri" panose="020F0502020204030204" pitchFamily="34" charset="0"/>
                          <a:cs typeface="Calibri" panose="020F0502020204030204" pitchFamily="34" charset="0"/>
                        </a:rPr>
                        <a:t>responsible for the Primary PE and sport premium:</a:t>
                      </a:r>
                    </a:p>
                    <a:p>
                      <a:pPr marL="50800">
                        <a:lnSpc>
                          <a:spcPct val="100000"/>
                        </a:lnSpc>
                        <a:spcBef>
                          <a:spcPts val="65"/>
                        </a:spcBef>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tc>
                  <a:txBody>
                    <a:bodyPr/>
                    <a:lstStyle/>
                    <a:p>
                      <a:pPr marL="50800">
                        <a:lnSpc>
                          <a:spcPct val="100000"/>
                        </a:lnSpc>
                        <a:spcBef>
                          <a:spcPts val="65"/>
                        </a:spcBef>
                        <a:spcAft>
                          <a:spcPts val="0"/>
                        </a:spcAft>
                      </a:pPr>
                      <a:endParaRPr lang="en-US" sz="900" dirty="0">
                        <a:effectLst/>
                        <a:latin typeface="Calibri" panose="020F0502020204030204" pitchFamily="34" charset="0"/>
                        <a:cs typeface="Calibri" panose="020F0502020204030204" pitchFamily="34" charset="0"/>
                      </a:endParaRPr>
                    </a:p>
                    <a:p>
                      <a:pPr marL="50800">
                        <a:lnSpc>
                          <a:spcPct val="100000"/>
                        </a:lnSpc>
                        <a:spcBef>
                          <a:spcPts val="65"/>
                        </a:spcBef>
                        <a:spcAft>
                          <a:spcPts val="0"/>
                        </a:spcAft>
                      </a:pPr>
                      <a:endParaRPr lang="en-US" sz="900" dirty="0">
                        <a:effectLst/>
                        <a:latin typeface="Calibri" panose="020F0502020204030204" pitchFamily="34" charset="0"/>
                        <a:cs typeface="Calibri" panose="020F0502020204030204" pitchFamily="34" charset="0"/>
                      </a:endParaRPr>
                    </a:p>
                    <a:p>
                      <a:pPr marL="50800">
                        <a:lnSpc>
                          <a:spcPct val="100000"/>
                        </a:lnSpc>
                        <a:spcBef>
                          <a:spcPts val="65"/>
                        </a:spcBef>
                        <a:spcAft>
                          <a:spcPts val="0"/>
                        </a:spcAft>
                      </a:pPr>
                      <a:r>
                        <a:rPr lang="en-US" sz="900" dirty="0">
                          <a:effectLst/>
                          <a:latin typeface="Calibri" panose="020F0502020204030204" pitchFamily="34" charset="0"/>
                          <a:cs typeface="Calibri" panose="020F0502020204030204" pitchFamily="34" charset="0"/>
                        </a:rPr>
                        <a:t>Zakir Rehman</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1288275213"/>
                  </a:ext>
                </a:extLst>
              </a:tr>
              <a:tr h="224841">
                <a:tc>
                  <a:txBody>
                    <a:bodyPr/>
                    <a:lstStyle/>
                    <a:p>
                      <a:pPr marL="50800">
                        <a:lnSpc>
                          <a:spcPct val="100000"/>
                        </a:lnSpc>
                        <a:spcBef>
                          <a:spcPts val="65"/>
                        </a:spcBef>
                        <a:spcAft>
                          <a:spcPts val="0"/>
                        </a:spcAft>
                      </a:pPr>
                      <a:endParaRPr lang="en-US" sz="900" spc="-10" dirty="0">
                        <a:effectLst/>
                        <a:latin typeface="Calibri" panose="020F0502020204030204" pitchFamily="34" charset="0"/>
                        <a:cs typeface="Calibri" panose="020F0502020204030204" pitchFamily="34" charset="0"/>
                      </a:endParaRPr>
                    </a:p>
                    <a:p>
                      <a:pPr marL="50800">
                        <a:lnSpc>
                          <a:spcPct val="100000"/>
                        </a:lnSpc>
                        <a:spcBef>
                          <a:spcPts val="65"/>
                        </a:spcBef>
                        <a:spcAft>
                          <a:spcPts val="0"/>
                        </a:spcAft>
                      </a:pPr>
                      <a:r>
                        <a:rPr lang="en-US" sz="900" spc="-10" dirty="0">
                          <a:effectLst/>
                          <a:latin typeface="Calibri" panose="020F0502020204030204" pitchFamily="34" charset="0"/>
                          <a:cs typeface="Calibri" panose="020F0502020204030204" pitchFamily="34" charset="0"/>
                        </a:rPr>
                        <a:t>Governor:</a:t>
                      </a:r>
                    </a:p>
                    <a:p>
                      <a:pPr marL="50800">
                        <a:lnSpc>
                          <a:spcPct val="100000"/>
                        </a:lnSpc>
                        <a:spcBef>
                          <a:spcPts val="65"/>
                        </a:spcBef>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tc>
                  <a:txBody>
                    <a:bodyPr/>
                    <a:lstStyle/>
                    <a:p>
                      <a:pPr marL="50800">
                        <a:lnSpc>
                          <a:spcPct val="100000"/>
                        </a:lnSpc>
                        <a:spcBef>
                          <a:spcPts val="65"/>
                        </a:spcBef>
                        <a:spcAft>
                          <a:spcPts val="0"/>
                        </a:spcAft>
                      </a:pPr>
                      <a:r>
                        <a:rPr lang="en-US" sz="900" dirty="0">
                          <a:effectLst/>
                          <a:latin typeface="Calibri" panose="020F0502020204030204" pitchFamily="34" charset="0"/>
                          <a:cs typeface="Calibri" panose="020F0502020204030204" pitchFamily="34" charset="0"/>
                        </a:rPr>
                        <a:t> </a:t>
                      </a:r>
                    </a:p>
                    <a:p>
                      <a:pPr marL="50800">
                        <a:lnSpc>
                          <a:spcPct val="100000"/>
                        </a:lnSpc>
                        <a:spcBef>
                          <a:spcPts val="65"/>
                        </a:spcBef>
                        <a:spcAft>
                          <a:spcPts val="0"/>
                        </a:spcAft>
                      </a:pPr>
                      <a:r>
                        <a:rPr lang="en-US" sz="1050" dirty="0" err="1">
                          <a:effectLst/>
                          <a:latin typeface="Bradley Hand ITC" panose="03070402050302030203" pitchFamily="66" charset="0"/>
                          <a:ea typeface="Calibri" panose="020F0502020204030204" pitchFamily="34" charset="0"/>
                          <a:cs typeface="Calibri" panose="020F0502020204030204" pitchFamily="34" charset="0"/>
                        </a:rPr>
                        <a:t>D.Bhambra</a:t>
                      </a:r>
                      <a:r>
                        <a:rPr lang="en-US" sz="1050" dirty="0">
                          <a:effectLst/>
                          <a:latin typeface="Bradley Hand ITC" panose="03070402050302030203" pitchFamily="66" charset="0"/>
                          <a:ea typeface="Calibri" panose="020F0502020204030204" pitchFamily="34" charset="0"/>
                          <a:cs typeface="Calibri" panose="020F0502020204030204" pitchFamily="34" charset="0"/>
                        </a:rPr>
                        <a:t> </a:t>
                      </a:r>
                      <a:endParaRPr lang="en-GB" sz="1050" dirty="0">
                        <a:effectLst/>
                        <a:latin typeface="Bradley Hand ITC" panose="03070402050302030203" pitchFamily="66"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1940115728"/>
                  </a:ext>
                </a:extLst>
              </a:tr>
              <a:tr h="223124">
                <a:tc>
                  <a:txBody>
                    <a:bodyPr/>
                    <a:lstStyle/>
                    <a:p>
                      <a:pPr marL="50800">
                        <a:lnSpc>
                          <a:spcPct val="100000"/>
                        </a:lnSpc>
                        <a:spcBef>
                          <a:spcPts val="65"/>
                        </a:spcBef>
                        <a:spcAft>
                          <a:spcPts val="0"/>
                        </a:spcAft>
                      </a:pPr>
                      <a:endParaRPr lang="en-US" sz="900" spc="-20" dirty="0">
                        <a:effectLst/>
                        <a:latin typeface="Calibri" panose="020F0502020204030204" pitchFamily="34" charset="0"/>
                        <a:cs typeface="Calibri" panose="020F0502020204030204" pitchFamily="34" charset="0"/>
                      </a:endParaRPr>
                    </a:p>
                    <a:p>
                      <a:pPr marL="50800">
                        <a:lnSpc>
                          <a:spcPct val="100000"/>
                        </a:lnSpc>
                        <a:spcBef>
                          <a:spcPts val="65"/>
                        </a:spcBef>
                        <a:spcAft>
                          <a:spcPts val="0"/>
                        </a:spcAft>
                      </a:pPr>
                      <a:r>
                        <a:rPr lang="en-US" sz="900" spc="-20" dirty="0">
                          <a:effectLst/>
                          <a:latin typeface="Calibri" panose="020F0502020204030204" pitchFamily="34" charset="0"/>
                          <a:cs typeface="Calibri" panose="020F0502020204030204" pitchFamily="34" charset="0"/>
                        </a:rPr>
                        <a:t>Date:</a:t>
                      </a:r>
                    </a:p>
                    <a:p>
                      <a:pPr marL="50800">
                        <a:lnSpc>
                          <a:spcPct val="100000"/>
                        </a:lnSpc>
                        <a:spcBef>
                          <a:spcPts val="65"/>
                        </a:spcBef>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tc>
                  <a:txBody>
                    <a:bodyPr/>
                    <a:lstStyle/>
                    <a:p>
                      <a:pPr marL="50800">
                        <a:lnSpc>
                          <a:spcPct val="100000"/>
                        </a:lnSpc>
                        <a:spcBef>
                          <a:spcPts val="65"/>
                        </a:spcBef>
                        <a:spcAft>
                          <a:spcPts val="0"/>
                        </a:spcAft>
                      </a:pPr>
                      <a:r>
                        <a:rPr lang="en-US" sz="900" dirty="0">
                          <a:effectLst/>
                          <a:latin typeface="Calibri" panose="020F0502020204030204" pitchFamily="34" charset="0"/>
                          <a:cs typeface="Calibri" panose="020F0502020204030204" pitchFamily="34" charset="0"/>
                        </a:rPr>
                        <a:t> </a:t>
                      </a:r>
                    </a:p>
                    <a:p>
                      <a:pPr marL="50800">
                        <a:lnSpc>
                          <a:spcPct val="100000"/>
                        </a:lnSpc>
                        <a:spcBef>
                          <a:spcPts val="65"/>
                        </a:spcBef>
                        <a:spcAft>
                          <a:spcPts val="0"/>
                        </a:spcAft>
                      </a:pPr>
                      <a:r>
                        <a:rPr lang="en-US" sz="900" dirty="0">
                          <a:effectLst/>
                          <a:latin typeface="Calibri" panose="020F0502020204030204" pitchFamily="34" charset="0"/>
                          <a:cs typeface="Calibri" panose="020F0502020204030204" pitchFamily="34" charset="0"/>
                        </a:rPr>
                        <a:t>16.07.2026</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420201497"/>
                  </a:ext>
                </a:extLst>
              </a:tr>
            </a:tbl>
          </a:graphicData>
        </a:graphic>
      </p:graphicFrame>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750</TotalTime>
  <Words>4415</Words>
  <Application>Microsoft Office PowerPoint</Application>
  <PresentationFormat>Custom</PresentationFormat>
  <Paragraphs>553</Paragraphs>
  <Slides>14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vt:lpstr>
      <vt:lpstr>Aptos Display</vt:lpstr>
      <vt:lpstr>Arial</vt:lpstr>
      <vt:lpstr>Bradley Hand ITC</vt:lpstr>
      <vt:lpstr>Calibri</vt:lpstr>
      <vt:lpstr>Script MT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Saima Bahadur</cp:lastModifiedBy>
  <cp:revision>67</cp:revision>
  <dcterms:created xsi:type="dcterms:W3CDTF">2025-10-08T18:09:30Z</dcterms:created>
  <dcterms:modified xsi:type="dcterms:W3CDTF">2026-09-24T10:50:47Z</dcterms:modified>
</cp:coreProperties>
</file>